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7" r:id="rId3"/>
    <p:sldId id="273" r:id="rId4"/>
    <p:sldId id="258" r:id="rId5"/>
    <p:sldId id="266" r:id="rId6"/>
    <p:sldId id="256" r:id="rId7"/>
    <p:sldId id="268" r:id="rId8"/>
    <p:sldId id="274" r:id="rId9"/>
    <p:sldId id="272" r:id="rId10"/>
    <p:sldId id="270" r:id="rId11"/>
    <p:sldId id="271" r:id="rId12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0CF"/>
    <a:srgbClr val="7EADF0"/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E0EBD-992D-6F42-A4A6-414AA7BF1D1A}" v="530" dt="2026-03-31T21:01:46.594"/>
    <p1510:client id="{8267A703-0C9C-2E1B-2DD2-4A691ACDFC27}" v="776" dt="2026-04-01T21:25:49.785"/>
    <p1510:client id="{AF58BD44-0C6B-F9BF-76C9-5F9B21FFB065}" v="468" dt="2026-04-01T21:15:15.346"/>
    <p1510:client id="{B277F2C7-83B5-4542-BD5F-C8EA2B4D1751}" v="1072" dt="2026-04-01T02:45:54.782"/>
    <p1510:client id="{B40BEF53-D3FE-E3BA-A51F-B2175E7FC1C1}" v="10" dt="2026-04-01T21:28:12.874"/>
    <p1510:client id="{F9BB3ECB-8297-01E4-0F8F-E65C5C8CCC5B}" v="16" dt="2026-04-01T16:30:11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images/pia25432-dust-rings-in-the-wolf-rayet-140-syste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roe.ac.uk/~pmw/Wr140orb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100059"/>
            <a:ext cx="18773775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WR140</a:t>
            </a:r>
          </a:p>
          <a:p>
            <a:pPr algn="ctr"/>
            <a:endParaRPr lang="en-US" sz="9600">
              <a:solidFill>
                <a:srgbClr val="BEE0CF"/>
              </a:solidFill>
              <a:ea typeface="+mn-lt"/>
              <a:cs typeface="+mn-lt"/>
            </a:endParaRPr>
          </a:p>
          <a:p>
            <a:pPr algn="ctr"/>
            <a:r>
              <a:rPr lang="en-US" sz="4800">
                <a:solidFill>
                  <a:srgbClr val="BEE0CF"/>
                </a:solidFill>
                <a:ea typeface="+mn-lt"/>
                <a:cs typeface="+mn-lt"/>
              </a:rPr>
              <a:t>Finding better orbital kinematics for WR140 using eShel spectra.</a:t>
            </a:r>
          </a:p>
          <a:p>
            <a:pPr algn="ctr"/>
            <a:endParaRPr lang="en-US" sz="4800">
              <a:solidFill>
                <a:srgbClr val="BEE0CF"/>
              </a:solidFill>
              <a:ea typeface="+mn-lt"/>
              <a:cs typeface="+mn-lt"/>
            </a:endParaRPr>
          </a:p>
          <a:p>
            <a:pPr algn="ctr"/>
            <a:endParaRPr lang="en-US" sz="4800">
              <a:solidFill>
                <a:srgbClr val="BEE0CF"/>
              </a:solidFill>
              <a:ea typeface="+mn-lt"/>
              <a:cs typeface="+mn-lt"/>
            </a:endParaRPr>
          </a:p>
          <a:p>
            <a:pPr algn="ctr"/>
            <a:r>
              <a:rPr lang="en-US" sz="4800">
                <a:solidFill>
                  <a:srgbClr val="BEE0CF"/>
                </a:solidFill>
                <a:ea typeface="+mn-lt"/>
                <a:cs typeface="+mn-lt"/>
              </a:rPr>
              <a:t>By: Adler Williams and Noel Richardson</a:t>
            </a:r>
            <a:endParaRPr lang="en-US" sz="9600">
              <a:solidFill>
                <a:srgbClr val="CBE0CD"/>
              </a:solidFill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3" name="Picture 2" descr="A close-up of logos&#10;&#10;AI-generated content may be incorrect.">
            <a:extLst>
              <a:ext uri="{FF2B5EF4-FFF2-40B4-BE49-F238E27FC236}">
                <a16:creationId xmlns:a16="http://schemas.microsoft.com/office/drawing/2014/main" id="{12C72044-8EB9-8509-A8D8-8CD131527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5901" y="10436972"/>
            <a:ext cx="5763961" cy="32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A2BA6-2E90-1618-076C-F3744B8A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4F8540-8ADD-3E55-3D11-9FAB9EA522A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Future Work</a:t>
            </a:r>
            <a:endParaRPr lang="en-US"/>
          </a:p>
        </p:txBody>
      </p:sp>
      <p:pic>
        <p:nvPicPr>
          <p:cNvPr id="15" name="Picture 1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02C28F14-D861-836B-3D69-D896BC4F8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30853-2628-366A-9F4D-18DBB8EF06C9}"/>
              </a:ext>
            </a:extLst>
          </p:cNvPr>
          <p:cNvSpPr txBox="1"/>
          <p:nvPr/>
        </p:nvSpPr>
        <p:spPr>
          <a:xfrm>
            <a:off x="1943352" y="3048000"/>
            <a:ext cx="20252785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We have fully reduced the data and are now starting the prosses of analyzing how the stars moved during their closest approach. 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4800">
              <a:solidFill>
                <a:srgbClr val="CBE0CD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Next steps: </a:t>
            </a:r>
          </a:p>
          <a:p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Measure velocities of O star and WR star in the system for each spectrum.</a:t>
            </a:r>
          </a:p>
          <a:p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Combine our new measurements with those of Thomas et al. (2021) in order to measure masses with higher precision. </a:t>
            </a:r>
          </a:p>
          <a:p>
            <a:r>
              <a:rPr lang="en-US" sz="4800">
                <a:ea typeface="Calibri" panose="020F0502020204030204"/>
                <a:cs typeface="Calibri" panose="020F0502020204030204"/>
              </a:rPr>
              <a:t>Meas</a:t>
            </a:r>
            <a:br>
              <a:rPr lang="en-US" sz="4800">
                <a:ea typeface="Calibri" panose="020F0502020204030204"/>
                <a:cs typeface="Calibri" panose="020F0502020204030204"/>
              </a:rPr>
            </a:br>
            <a:endParaRPr lang="en-US" sz="4800">
              <a:solidFill>
                <a:srgbClr val="CBE0CD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4977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58D39-7623-2868-5C9A-E70ACEAC8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5E372B-9F05-E946-D3EF-43E51B231A8D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References </a:t>
            </a:r>
            <a:endParaRPr lang="en-US" err="1"/>
          </a:p>
        </p:txBody>
      </p:sp>
      <p:pic>
        <p:nvPicPr>
          <p:cNvPr id="15" name="Picture 1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A49A4005-F322-8747-E56B-F0470D63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5AC2F-88B8-EB11-AF9B-19C133610335}"/>
              </a:ext>
            </a:extLst>
          </p:cNvPr>
          <p:cNvSpPr txBox="1"/>
          <p:nvPr/>
        </p:nvSpPr>
        <p:spPr>
          <a:xfrm>
            <a:off x="911408" y="3958848"/>
            <a:ext cx="16714159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BE0CD"/>
                </a:solidFill>
                <a:ea typeface="+mn-lt"/>
                <a:cs typeface="+mn-lt"/>
              </a:rPr>
              <a:t>Thomas, J. D., Richardson, N. D., Eldridge, J. J., Schaefer, G. H., Monnier, J. D., Sana, H., ... &amp; </a:t>
            </a:r>
            <a:r>
              <a:rPr lang="en-US" sz="2800" err="1">
                <a:solidFill>
                  <a:srgbClr val="CBE0CD"/>
                </a:solidFill>
                <a:ea typeface="+mn-lt"/>
                <a:cs typeface="+mn-lt"/>
              </a:rPr>
              <a:t>Zurmühl</a:t>
            </a:r>
            <a:r>
              <a:rPr lang="en-US" sz="2800">
                <a:solidFill>
                  <a:srgbClr val="CBE0CD"/>
                </a:solidFill>
                <a:ea typeface="+mn-lt"/>
                <a:cs typeface="+mn-lt"/>
              </a:rPr>
              <a:t>, U. (2021). The orbit and stellar masses of the archetype colliding-wind binary WR 140. Monthly Notices of the Royal Astronomical Society, 504(4), 5221-5230.</a:t>
            </a:r>
          </a:p>
          <a:p>
            <a:endParaRPr lang="en-US" sz="2800">
              <a:solidFill>
                <a:srgbClr val="CBE0CD"/>
              </a:solidFill>
              <a:ea typeface="+mn-lt"/>
              <a:cs typeface="+mn-lt"/>
            </a:endParaRPr>
          </a:p>
          <a:p>
            <a:r>
              <a:rPr lang="en-US" sz="2800">
                <a:solidFill>
                  <a:srgbClr val="CBE0CD"/>
                </a:solidFill>
                <a:ea typeface="+mn-lt"/>
                <a:cs typeface="+mn-lt"/>
              </a:rPr>
              <a:t>Prescott Observatory Team for Analyzing Telescopically Observed Echelle Spectra (POTATOES)</a:t>
            </a:r>
          </a:p>
          <a:p>
            <a:endParaRPr lang="en-US" sz="2800">
              <a:solidFill>
                <a:srgbClr val="CBE0CD"/>
              </a:solidFill>
              <a:ea typeface="Calibri"/>
              <a:cs typeface="Calibri"/>
            </a:endParaRPr>
          </a:p>
          <a:p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NASA/ESA/CSA/</a:t>
            </a:r>
            <a:r>
              <a:rPr lang="en-US" sz="2800" err="1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STScl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/JPL-Caltech. “Dust Rings in the Wolf-</a:t>
            </a:r>
            <a:r>
              <a:rPr lang="en-US" sz="2800" err="1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Rayet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 140 System.” </a:t>
            </a:r>
            <a:r>
              <a:rPr lang="en-US" sz="2800" i="1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NASA Jet Propulsion Laboratory (JPL)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, 12 Oct. 2022, 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  <a:hlinkClick r:id="rId3"/>
              </a:rPr>
              <a:t>www.jpl.nasa.gov/images/pia25432-dust-rings-in-the-wolf-rayet-140-system/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. Accessed 1 Apr. 2026.</a:t>
            </a:r>
            <a:endParaRPr lang="en-US" sz="2800">
              <a:ea typeface="Calibri"/>
              <a:cs typeface="Calibri"/>
            </a:endParaRPr>
          </a:p>
          <a:p>
            <a:endParaRPr lang="en-US" sz="2800">
              <a:solidFill>
                <a:srgbClr val="CBE0CD"/>
              </a:solidFill>
              <a:ea typeface="Calibri"/>
              <a:cs typeface="Calibri"/>
            </a:endParaRPr>
          </a:p>
          <a:p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Williams, Peredur . “Orbital Motion of WR140.” </a:t>
            </a:r>
            <a:r>
              <a:rPr lang="en-US" sz="2800" i="1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Roe.ac.uk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, 2 Oct. 2015, 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  <a:hlinkClick r:id="rId4"/>
              </a:rPr>
              <a:t>www.roe.ac.uk/~pmw/Wr140orb.htm</a:t>
            </a:r>
            <a:r>
              <a:rPr lang="en-US" sz="2800">
                <a:solidFill>
                  <a:srgbClr val="CBE0CD"/>
                </a:solidFill>
                <a:latin typeface="Times New Roman"/>
                <a:ea typeface="Calibri"/>
                <a:cs typeface="Times New Roman"/>
              </a:rPr>
              <a:t>. Accessed 1 Apr. 2026.</a:t>
            </a:r>
            <a:endParaRPr lang="en-US" sz="2800">
              <a:ea typeface="Calibri"/>
              <a:cs typeface="Calibri"/>
            </a:endParaRPr>
          </a:p>
          <a:p>
            <a:endParaRPr lang="en-US" sz="2800">
              <a:solidFill>
                <a:srgbClr val="CBE0CD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>
                <a:solidFill>
                  <a:srgbClr val="CBE0CD"/>
                </a:solidFill>
                <a:ea typeface="+mn-lt"/>
                <a:cs typeface="+mn-lt"/>
              </a:rPr>
              <a:t>Tuthill, Peter &amp; Monnier, John &amp; Danchi, W.. (1999). A dusty pinwheel nebula around the massive star WR104. Nature. 398. 487-489. 10.1038/19033. </a:t>
            </a:r>
            <a:endParaRPr lang="en-US"/>
          </a:p>
          <a:p>
            <a:endParaRPr lang="en-US" sz="2800">
              <a:solidFill>
                <a:srgbClr val="CBE0CD"/>
              </a:solidFill>
              <a:ea typeface="Calibri"/>
              <a:cs typeface="Calibri"/>
            </a:endParaRPr>
          </a:p>
        </p:txBody>
      </p:sp>
      <p:pic>
        <p:nvPicPr>
          <p:cNvPr id="2" name="Picture 1" descr="A close-up of logos&#10;&#10;AI-generated content may be incorrect.">
            <a:extLst>
              <a:ext uri="{FF2B5EF4-FFF2-40B4-BE49-F238E27FC236}">
                <a16:creationId xmlns:a16="http://schemas.microsoft.com/office/drawing/2014/main" id="{CF6B3629-8E08-59AC-7217-3AC742EE2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089" y="9880401"/>
            <a:ext cx="6755539" cy="37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51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EC0CB3-96D5-0C4C-FEB6-1485861D2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164291-3A9E-25FE-EB1D-C5287E43E956}"/>
              </a:ext>
            </a:extLst>
          </p:cNvPr>
          <p:cNvSpPr txBox="1"/>
          <p:nvPr/>
        </p:nvSpPr>
        <p:spPr>
          <a:xfrm>
            <a:off x="2806699" y="1000126"/>
            <a:ext cx="1877377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CBE0CD"/>
                </a:solidFill>
                <a:ea typeface="+mn-lt"/>
                <a:cs typeface="+mn-lt"/>
              </a:rPr>
              <a:t>What is a Spectrum?</a:t>
            </a:r>
            <a:endParaRPr lang="en-US" sz="9600" b="1">
              <a:ea typeface="+mn-lt"/>
              <a:cs typeface="+mn-lt"/>
            </a:endParaRPr>
          </a:p>
          <a:p>
            <a:pPr algn="ctr"/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910BD-3B10-3DD8-F387-76B5BA57FB59}"/>
              </a:ext>
            </a:extLst>
          </p:cNvPr>
          <p:cNvSpPr txBox="1"/>
          <p:nvPr/>
        </p:nvSpPr>
        <p:spPr>
          <a:xfrm>
            <a:off x="781151" y="3086100"/>
            <a:ext cx="12193587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CBE0CD"/>
                </a:solidFill>
                <a:ea typeface="+mn-lt"/>
                <a:cs typeface="+mn-lt"/>
              </a:rPr>
              <a:t>• Emission Lines</a:t>
            </a:r>
          </a:p>
          <a:p>
            <a:endParaRPr lang="en-US" sz="4800" b="1">
              <a:solidFill>
                <a:srgbClr val="CBE0CD"/>
              </a:solidFill>
              <a:ea typeface="+mn-lt"/>
              <a:cs typeface="+mn-lt"/>
            </a:endParaRPr>
          </a:p>
          <a:p>
            <a:r>
              <a:rPr lang="en-US" sz="4800" b="1">
                <a:solidFill>
                  <a:srgbClr val="CBE0CD"/>
                </a:solidFill>
                <a:ea typeface="+mn-lt"/>
                <a:cs typeface="+mn-lt"/>
              </a:rPr>
              <a:t>• Absorption lines </a:t>
            </a:r>
            <a:endParaRPr lang="en-US" sz="4800" b="1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4800" b="1">
              <a:solidFill>
                <a:srgbClr val="CBE0CD"/>
              </a:solidFill>
              <a:ea typeface="+mn-lt"/>
              <a:cs typeface="+mn-lt"/>
            </a:endParaRPr>
          </a:p>
          <a:p>
            <a:r>
              <a:rPr lang="en-US" sz="4800" b="1">
                <a:solidFill>
                  <a:srgbClr val="CBE0CD"/>
                </a:solidFill>
                <a:ea typeface="+mn-lt"/>
                <a:cs typeface="+mn-lt"/>
              </a:rPr>
              <a:t>• Red or Blue Shift </a:t>
            </a:r>
            <a:endParaRPr lang="en-US" sz="4800" b="1">
              <a:solidFill>
                <a:srgbClr val="000000"/>
              </a:solidFill>
              <a:ea typeface="+mn-lt"/>
              <a:cs typeface="+mn-lt"/>
            </a:endParaRPr>
          </a:p>
          <a:p>
            <a:pPr marL="685800" indent="-685800">
              <a:buFont typeface="Arial"/>
              <a:buChar char="•"/>
            </a:pPr>
            <a:endParaRPr lang="en-US" sz="4800">
              <a:solidFill>
                <a:srgbClr val="CBE0CD"/>
              </a:solidFill>
              <a:ea typeface="+mn-lt"/>
              <a:cs typeface="+mn-lt"/>
            </a:endParaRPr>
          </a:p>
          <a:p>
            <a:pPr marL="685800" indent="-685800">
              <a:buFont typeface="Arial"/>
              <a:buChar char="•"/>
            </a:pPr>
            <a:endParaRPr lang="en-US" sz="4800" b="1">
              <a:solidFill>
                <a:srgbClr val="CBE0CD"/>
              </a:solidFill>
              <a:ea typeface="+mn-lt"/>
              <a:cs typeface="+mn-lt"/>
            </a:endParaRPr>
          </a:p>
        </p:txBody>
      </p:sp>
      <p:pic>
        <p:nvPicPr>
          <p:cNvPr id="5" name="Picture 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78856EC8-03CD-75CF-AAF3-15C455991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pic>
        <p:nvPicPr>
          <p:cNvPr id="11" name="Picture 10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6F61CDA9-86A9-8B1D-0CC6-AC309A26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15" y="3089137"/>
            <a:ext cx="17115040" cy="84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44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2864B-D15F-31B9-39A6-28C31055C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23CC77C-160D-E4B6-CD56-0066FA5FA5DF}"/>
              </a:ext>
            </a:extLst>
          </p:cNvPr>
          <p:cNvSpPr txBox="1"/>
          <p:nvPr/>
        </p:nvSpPr>
        <p:spPr>
          <a:xfrm>
            <a:off x="2806699" y="1000126"/>
            <a:ext cx="1877377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CBE0CD"/>
                </a:solidFill>
                <a:ea typeface="+mn-lt"/>
                <a:cs typeface="+mn-lt"/>
              </a:rPr>
              <a:t>What is a Spectrum?</a:t>
            </a:r>
            <a:endParaRPr lang="en-US" sz="9600" b="1">
              <a:ea typeface="+mn-lt"/>
              <a:cs typeface="+mn-lt"/>
            </a:endParaRPr>
          </a:p>
          <a:p>
            <a:pPr algn="ctr"/>
            <a:br>
              <a:rPr lang="en-US"/>
            </a:br>
            <a:endParaRPr lang="en-US"/>
          </a:p>
        </p:txBody>
      </p:sp>
      <p:pic>
        <p:nvPicPr>
          <p:cNvPr id="5" name="Picture 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773003ED-F9BF-F320-23A0-9429A964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1B419-565A-969A-259F-CC558F33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884" y="2616292"/>
            <a:ext cx="14283449" cy="521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5B7F8-40E3-4C82-04D3-CCA1118C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3" y="8151834"/>
            <a:ext cx="14253146" cy="5168463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CA4D3CB3-A77F-254E-CD3A-9876B6A75485}"/>
              </a:ext>
            </a:extLst>
          </p:cNvPr>
          <p:cNvSpPr/>
          <p:nvPr/>
        </p:nvSpPr>
        <p:spPr>
          <a:xfrm rot="5400000">
            <a:off x="8366866" y="2373840"/>
            <a:ext cx="313394" cy="754783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A6E82-4D2F-009D-7243-CBE47F2E81F7}"/>
              </a:ext>
            </a:extLst>
          </p:cNvPr>
          <p:cNvSpPr txBox="1"/>
          <p:nvPr/>
        </p:nvSpPr>
        <p:spPr>
          <a:xfrm>
            <a:off x="4652091" y="5455524"/>
            <a:ext cx="497926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BEE0CF"/>
                </a:solidFill>
                <a:ea typeface="+mn-lt"/>
                <a:cs typeface="+mn-lt"/>
              </a:rPr>
              <a:t>Absorption lines 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b="1">
                <a:ea typeface="Calibri"/>
                <a:cs typeface="Calibri"/>
              </a:rPr>
              <a:t>So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BFF7DF6-91C1-9EE7-1419-95AA46C180C8}"/>
              </a:ext>
            </a:extLst>
          </p:cNvPr>
          <p:cNvSpPr/>
          <p:nvPr/>
        </p:nvSpPr>
        <p:spPr>
          <a:xfrm rot="16200000">
            <a:off x="17024781" y="7248011"/>
            <a:ext cx="313394" cy="754783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F40A9-DD17-370F-9662-5FA44127C896}"/>
              </a:ext>
            </a:extLst>
          </p:cNvPr>
          <p:cNvSpPr txBox="1"/>
          <p:nvPr/>
        </p:nvSpPr>
        <p:spPr>
          <a:xfrm>
            <a:off x="17173546" y="10316559"/>
            <a:ext cx="49792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solidFill>
                  <a:srgbClr val="BEE0CF"/>
                </a:solidFill>
                <a:ea typeface="+mn-lt"/>
                <a:cs typeface="+mn-lt"/>
              </a:rPr>
              <a:t>Emission Lines </a:t>
            </a:r>
            <a:endParaRPr lang="en-US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03501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CBE0CD"/>
                </a:solidFill>
                <a:ea typeface="+mn-lt"/>
                <a:cs typeface="+mn-lt"/>
              </a:rPr>
              <a:t>What is a WR Star?</a:t>
            </a:r>
            <a:endParaRPr lang="en-US" sz="9600" b="1">
              <a:ea typeface="+mn-lt"/>
              <a:cs typeface="+mn-lt"/>
            </a:endParaRPr>
          </a:p>
          <a:p>
            <a:pPr algn="ctr"/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63E38-614C-0CD3-3F19-976008664AB2}"/>
              </a:ext>
            </a:extLst>
          </p:cNvPr>
          <p:cNvSpPr txBox="1"/>
          <p:nvPr/>
        </p:nvSpPr>
        <p:spPr>
          <a:xfrm>
            <a:off x="781151" y="3810000"/>
            <a:ext cx="1219358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WR or Wolf–Rayet stars are: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Massive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Hot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Luminous </a:t>
            </a:r>
          </a:p>
          <a:p>
            <a:pPr marL="685800" indent="-685800">
              <a:buFont typeface="Arial"/>
              <a:buChar char="•"/>
            </a:pP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In the later parts of stellar evolution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EF1F2-5560-3060-1A6D-754DB2EDF136}"/>
              </a:ext>
            </a:extLst>
          </p:cNvPr>
          <p:cNvSpPr txBox="1"/>
          <p:nvPr/>
        </p:nvSpPr>
        <p:spPr>
          <a:xfrm>
            <a:off x="781151" y="8084234"/>
            <a:ext cx="1219358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aseline="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They are characterized by the lack of hydrogen in their spectra and an abundance of other elements like carbon or nitrogen.</a:t>
            </a:r>
            <a:endParaRPr lang="en-US">
              <a:latin typeface="Calibri"/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902BE-D712-E1BB-CFE8-F89A57D621FA}"/>
              </a:ext>
            </a:extLst>
          </p:cNvPr>
          <p:cNvSpPr txBox="1"/>
          <p:nvPr/>
        </p:nvSpPr>
        <p:spPr>
          <a:xfrm>
            <a:off x="17752312" y="10080078"/>
            <a:ext cx="607774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Image by the James Webb Space Telescope</a:t>
            </a:r>
            <a:endParaRPr lang="en-US" sz="4800">
              <a:latin typeface="Calibri"/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</p:txBody>
      </p:sp>
      <p:pic>
        <p:nvPicPr>
          <p:cNvPr id="7" name="Picture 6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29F2D45C-94FF-EA97-B29D-E68281B7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pic>
        <p:nvPicPr>
          <p:cNvPr id="3" name="Picture 2" descr="A bright light in space&#10;&#10;AI-generated content may be incorrect.">
            <a:extLst>
              <a:ext uri="{FF2B5EF4-FFF2-40B4-BE49-F238E27FC236}">
                <a16:creationId xmlns:a16="http://schemas.microsoft.com/office/drawing/2014/main" id="{F7163D00-A31D-59C8-6308-F5EE2B97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970" y="2558808"/>
            <a:ext cx="10669030" cy="75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6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54AD7-3FAD-CF47-02DD-21225498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498312-3632-9295-08DE-3614348547F4}"/>
              </a:ext>
            </a:extLst>
          </p:cNvPr>
          <p:cNvSpPr txBox="1"/>
          <p:nvPr/>
        </p:nvSpPr>
        <p:spPr>
          <a:xfrm>
            <a:off x="2806699" y="1000126"/>
            <a:ext cx="1877377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CBE0CD"/>
                </a:solidFill>
                <a:ea typeface="+mn-lt"/>
                <a:cs typeface="+mn-lt"/>
              </a:rPr>
              <a:t>WR140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br>
              <a:rPr lang="en-US"/>
            </a:b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5AD2A-ED8B-AA0C-20A0-01988431A83E}"/>
              </a:ext>
            </a:extLst>
          </p:cNvPr>
          <p:cNvSpPr txBox="1"/>
          <p:nvPr/>
        </p:nvSpPr>
        <p:spPr>
          <a:xfrm>
            <a:off x="17843821" y="11673877"/>
            <a:ext cx="65731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Diagram by W. C. Danchi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054A4-22FC-FBF1-E3CB-F553A96C7831}"/>
              </a:ext>
            </a:extLst>
          </p:cNvPr>
          <p:cNvSpPr txBox="1"/>
          <p:nvPr/>
        </p:nvSpPr>
        <p:spPr>
          <a:xfrm>
            <a:off x="226002" y="2990850"/>
            <a:ext cx="13349874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4800" b="1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Long-period</a:t>
            </a: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 (7.94 yr), </a:t>
            </a:r>
            <a:r>
              <a:rPr lang="en-US" sz="4800" b="1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high eccentricity</a:t>
            </a: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 (e=0.8994)</a:t>
            </a:r>
          </a:p>
          <a:p>
            <a:pPr marL="1143000" lvl="1" indent="-228600">
              <a:buFont typeface="Courier New"/>
              <a:buChar char="o"/>
            </a:pP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Thomas et al. 2021)</a:t>
            </a:r>
            <a:endParaRPr lang="en-US" sz="4800">
              <a:solidFill>
                <a:srgbClr val="CBE0CD"/>
              </a:solidFill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endParaRPr lang="en-US" sz="4800" b="1">
              <a:solidFill>
                <a:srgbClr val="CBE0CD"/>
              </a:solidFill>
              <a:latin typeface="Calibri"/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4800" b="1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Wolf-Rayet</a:t>
            </a:r>
            <a:r>
              <a:rPr lang="en-US" sz="4800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 star orbited by a hot </a:t>
            </a:r>
            <a:r>
              <a:rPr lang="en-US" sz="4800" b="1">
                <a:solidFill>
                  <a:srgbClr val="CBE0CD"/>
                </a:solidFill>
                <a:latin typeface="Calibri"/>
                <a:ea typeface="Calibri"/>
                <a:cs typeface="Calibri"/>
              </a:rPr>
              <a:t>O star</a:t>
            </a:r>
            <a:endParaRPr lang="en-US" sz="4800">
              <a:solidFill>
                <a:srgbClr val="CBE0CD"/>
              </a:solidFill>
              <a:latin typeface="Calibri"/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endParaRPr lang="en-US" sz="4800">
              <a:solidFill>
                <a:srgbClr val="CBE0CD"/>
              </a:solidFill>
              <a:ea typeface="+mn-lt"/>
              <a:cs typeface="+mn-lt"/>
            </a:endParaRPr>
          </a:p>
          <a:p>
            <a:pPr marL="228600" indent="-228600">
              <a:buFont typeface=""/>
              <a:buChar char="•"/>
            </a:pP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Collision of powerful stellar winds from both stars. </a:t>
            </a:r>
            <a:endParaRPr lang="en-US" sz="4800">
              <a:solidFill>
                <a:srgbClr val="CBE0CD"/>
              </a:solidFill>
              <a:latin typeface="Calibri"/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endParaRPr lang="en-US" sz="4800">
              <a:solidFill>
                <a:srgbClr val="CBE0CD"/>
              </a:solidFill>
              <a:ea typeface="+mn-lt"/>
              <a:cs typeface="+mn-lt"/>
            </a:endParaRPr>
          </a:p>
          <a:p>
            <a:pPr marL="228600" indent="-228600">
              <a:buFont typeface=""/>
              <a:buChar char="•"/>
            </a:pPr>
            <a:r>
              <a:rPr lang="en-US" sz="4800" b="1">
                <a:solidFill>
                  <a:srgbClr val="CBE0CD"/>
                </a:solidFill>
                <a:ea typeface="+mn-lt"/>
                <a:cs typeface="+mn-lt"/>
              </a:rPr>
              <a:t>Compressed Plasma</a:t>
            </a: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 makes a </a:t>
            </a:r>
            <a:r>
              <a:rPr lang="en-US" sz="4800" b="1">
                <a:solidFill>
                  <a:srgbClr val="CBE0CD"/>
                </a:solidFill>
                <a:ea typeface="+mn-lt"/>
                <a:cs typeface="+mn-lt"/>
              </a:rPr>
              <a:t>dust factory </a:t>
            </a: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and leads to a broken spiral </a:t>
            </a:r>
          </a:p>
          <a:p>
            <a:pPr marL="1143000" lvl="1" indent="-228600">
              <a:buFont typeface="Courier New"/>
              <a:buChar char="o"/>
            </a:pP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See picture from JWST</a:t>
            </a:r>
          </a:p>
        </p:txBody>
      </p:sp>
      <p:pic>
        <p:nvPicPr>
          <p:cNvPr id="3" name="Picture 2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A27BC671-D7C9-4AEE-A605-07FCD393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pic>
        <p:nvPicPr>
          <p:cNvPr id="4" name="Picture 3" descr="A diagram of a spiral outflow&#10;&#10;AI-generated content may be incorrect.">
            <a:extLst>
              <a:ext uri="{FF2B5EF4-FFF2-40B4-BE49-F238E27FC236}">
                <a16:creationId xmlns:a16="http://schemas.microsoft.com/office/drawing/2014/main" id="{2AD39F0C-6DE1-F093-270C-05614C3B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7087" y="2479593"/>
            <a:ext cx="9673539" cy="9138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6D422-B96E-7207-BC93-4ECF1F2D2A5E}"/>
              </a:ext>
            </a:extLst>
          </p:cNvPr>
          <p:cNvSpPr txBox="1"/>
          <p:nvPr/>
        </p:nvSpPr>
        <p:spPr>
          <a:xfrm>
            <a:off x="13940435" y="2327346"/>
            <a:ext cx="10219143" cy="1524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99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latin typeface="Calibri"/>
                <a:ea typeface="Calibri"/>
                <a:cs typeface="Calibri"/>
              </a:rPr>
              <a:t>WR140 orbit</a:t>
            </a:r>
            <a:endParaRPr lang="en-US">
              <a:solidFill>
                <a:srgbClr val="BEE0C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13C7C0-BF21-D71C-8F02-18157BB0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44" y="2521347"/>
            <a:ext cx="13904135" cy="10571867"/>
          </a:xfrm>
          <a:prstGeom prst="rect">
            <a:avLst/>
          </a:prstGeom>
        </p:spPr>
      </p:pic>
      <p:pic>
        <p:nvPicPr>
          <p:cNvPr id="6" name="Picture 5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75BC9595-3F5F-5421-D4EA-D7732C8A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96B87E-4A4D-9B38-F020-07BF12363B72}"/>
              </a:ext>
            </a:extLst>
          </p:cNvPr>
          <p:cNvSpPr txBox="1"/>
          <p:nvPr/>
        </p:nvSpPr>
        <p:spPr>
          <a:xfrm>
            <a:off x="230549" y="12027343"/>
            <a:ext cx="4825298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Animation by Peredur Williams</a:t>
            </a:r>
            <a:endParaRPr lang="en-US" sz="4800">
              <a:ea typeface="+mn-lt"/>
              <a:cs typeface="+mn-lt"/>
            </a:endParaRPr>
          </a:p>
          <a:p>
            <a:pPr algn="ctr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82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CFAC4-5F8B-F78C-E739-B36CCDC12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0B78C2-8328-7288-0AE0-E4CDCA32E4A0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Preliminary results </a:t>
            </a:r>
            <a:endParaRPr lang="en-US" b="1">
              <a:ea typeface="Calibri"/>
              <a:cs typeface="Calibri"/>
            </a:endParaRPr>
          </a:p>
        </p:txBody>
      </p:sp>
      <p:pic>
        <p:nvPicPr>
          <p:cNvPr id="6" name="Picture 5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516849DB-FB21-58F9-DAA8-7A9973BD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021" y="2771775"/>
            <a:ext cx="16385133" cy="815340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58B24FF2-F62F-DB5E-F7DF-F3ACAF21A89A}"/>
              </a:ext>
            </a:extLst>
          </p:cNvPr>
          <p:cNvSpPr/>
          <p:nvPr/>
        </p:nvSpPr>
        <p:spPr>
          <a:xfrm>
            <a:off x="11413180" y="9241057"/>
            <a:ext cx="247696" cy="227689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5F3415C-F0EC-EFF8-9C3F-342FE3FF40DB}"/>
              </a:ext>
            </a:extLst>
          </p:cNvPr>
          <p:cNvSpPr/>
          <p:nvPr/>
        </p:nvSpPr>
        <p:spPr>
          <a:xfrm>
            <a:off x="12078491" y="8936257"/>
            <a:ext cx="247696" cy="2581693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D27B1-7D3C-362E-03E9-1718E512214C}"/>
              </a:ext>
            </a:extLst>
          </p:cNvPr>
          <p:cNvSpPr txBox="1"/>
          <p:nvPr/>
        </p:nvSpPr>
        <p:spPr>
          <a:xfrm>
            <a:off x="9697712" y="11525250"/>
            <a:ext cx="44011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BEE0CF"/>
                </a:solidFill>
                <a:latin typeface="Calibri"/>
              </a:rPr>
              <a:t>Carbon III and IV</a:t>
            </a:r>
            <a:endParaRPr lang="en-US">
              <a:solidFill>
                <a:srgbClr val="000000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5696 Å     5802 Å</a:t>
            </a:r>
            <a:endParaRPr lang="en-US"/>
          </a:p>
        </p:txBody>
      </p:sp>
      <p:pic>
        <p:nvPicPr>
          <p:cNvPr id="15" name="Picture 1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12B0A17F-4FD5-577C-4B06-62E5D3E0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A59EDAD6-F67F-01CE-0848-6F98F1CAECD1}"/>
              </a:ext>
            </a:extLst>
          </p:cNvPr>
          <p:cNvSpPr/>
          <p:nvPr/>
        </p:nvSpPr>
        <p:spPr>
          <a:xfrm>
            <a:off x="5927546" y="7740705"/>
            <a:ext cx="273976" cy="377724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E4B02-70AD-24D6-7DC6-77B54084C237}"/>
              </a:ext>
            </a:extLst>
          </p:cNvPr>
          <p:cNvSpPr txBox="1"/>
          <p:nvPr/>
        </p:nvSpPr>
        <p:spPr>
          <a:xfrm>
            <a:off x="3980685" y="11525250"/>
            <a:ext cx="44011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BEE0CF"/>
                </a:solidFill>
                <a:latin typeface="Calibri"/>
              </a:rPr>
              <a:t>Helium II </a:t>
            </a:r>
            <a:r>
              <a:rPr lang="en-US" sz="4800">
                <a:solidFill>
                  <a:srgbClr val="CBE0CD"/>
                </a:solidFill>
                <a:latin typeface="Calibri"/>
              </a:rPr>
              <a:t>4685</a:t>
            </a:r>
            <a:r>
              <a:rPr lang="en-US" sz="4800">
                <a:solidFill>
                  <a:srgbClr val="CBE0CD"/>
                </a:solidFill>
                <a:ea typeface="Calibri"/>
                <a:cs typeface="Calibri"/>
              </a:rPr>
              <a:t> </a:t>
            </a:r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Å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237AE8-E00A-0F15-67A9-F1E5D49E9B73}"/>
              </a:ext>
            </a:extLst>
          </p:cNvPr>
          <p:cNvSpPr txBox="1"/>
          <p:nvPr/>
        </p:nvSpPr>
        <p:spPr>
          <a:xfrm>
            <a:off x="16871299" y="11942379"/>
            <a:ext cx="783122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Spectrum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 taken at the </a:t>
            </a:r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ERAU's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 </a:t>
            </a:r>
            <a:endParaRPr lang="en-US">
              <a:solidFill>
                <a:srgbClr val="000000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on-campus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 observatory. </a:t>
            </a:r>
            <a:r>
              <a:rPr lang="en-US" sz="4800">
                <a:latin typeface="Calibri"/>
                <a:ea typeface="Arial"/>
                <a:cs typeface="Arial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329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E7F36-64B6-2553-3E3C-BC1D0CA4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blue lines&#10;&#10;AI-generated content may be incorrect.">
            <a:extLst>
              <a:ext uri="{FF2B5EF4-FFF2-40B4-BE49-F238E27FC236}">
                <a16:creationId xmlns:a16="http://schemas.microsoft.com/office/drawing/2014/main" id="{62262E2A-499A-809D-EBF2-3D63F57F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36" y="2569414"/>
            <a:ext cx="18120222" cy="8609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5A110-5227-8E91-C7EC-BF5390CC289B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Preliminary results 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15D5B92-B27B-9460-763E-4D01758D9A70}"/>
              </a:ext>
            </a:extLst>
          </p:cNvPr>
          <p:cNvSpPr/>
          <p:nvPr/>
        </p:nvSpPr>
        <p:spPr>
          <a:xfrm>
            <a:off x="18991271" y="8659166"/>
            <a:ext cx="263091" cy="3320602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5A726-93B6-9D6C-7E49-E6D17FB78244}"/>
              </a:ext>
            </a:extLst>
          </p:cNvPr>
          <p:cNvSpPr txBox="1"/>
          <p:nvPr/>
        </p:nvSpPr>
        <p:spPr>
          <a:xfrm>
            <a:off x="16680835" y="11845869"/>
            <a:ext cx="51632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ea typeface="+mn-lt"/>
                <a:cs typeface="+mn-lt"/>
              </a:rPr>
              <a:t>Companion O Star</a:t>
            </a:r>
            <a:endParaRPr lang="en-US"/>
          </a:p>
        </p:txBody>
      </p:sp>
      <p:pic>
        <p:nvPicPr>
          <p:cNvPr id="15" name="Picture 1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00F69B2A-CA76-3EF6-F177-E882B127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558CCB-E874-C8DB-B6FD-A9FBFFD51D77}"/>
              </a:ext>
            </a:extLst>
          </p:cNvPr>
          <p:cNvSpPr txBox="1"/>
          <p:nvPr/>
        </p:nvSpPr>
        <p:spPr>
          <a:xfrm>
            <a:off x="-2655" y="12034743"/>
            <a:ext cx="783122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Spectrum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 taken at the </a:t>
            </a:r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ERAU's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 </a:t>
            </a:r>
            <a:endParaRPr lang="en-US">
              <a:solidFill>
                <a:srgbClr val="000000"/>
              </a:solidFill>
              <a:latin typeface="Calibri"/>
              <a:ea typeface="Calibri" panose="020F0502020204030204"/>
              <a:cs typeface="Calibri" panose="020F0502020204030204"/>
            </a:endParaRPr>
          </a:p>
          <a:p>
            <a:pPr lvl="0"/>
            <a:r>
              <a:rPr lang="en-US" sz="4800">
                <a:solidFill>
                  <a:srgbClr val="CBE0CD"/>
                </a:solidFill>
                <a:latin typeface="Calibri"/>
                <a:ea typeface="Arial"/>
                <a:cs typeface="Arial"/>
              </a:rPr>
              <a:t>on-campus</a:t>
            </a:r>
            <a:r>
              <a:rPr lang="en-US" sz="4800" baseline="0">
                <a:solidFill>
                  <a:srgbClr val="CBE0CD"/>
                </a:solidFill>
                <a:latin typeface="Calibri"/>
                <a:ea typeface="Arial"/>
                <a:cs typeface="Arial"/>
              </a:rPr>
              <a:t> observatory. </a:t>
            </a:r>
            <a:r>
              <a:rPr lang="en-US" sz="4800">
                <a:latin typeface="Calibri"/>
                <a:ea typeface="Arial"/>
                <a:cs typeface="Arial"/>
              </a:rPr>
              <a:t>​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57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77796-5B87-914C-0893-00D71A93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D87020-B9E3-1ECC-3A61-F01728EBA014}"/>
              </a:ext>
            </a:extLst>
          </p:cNvPr>
          <p:cNvSpPr txBox="1"/>
          <p:nvPr/>
        </p:nvSpPr>
        <p:spPr>
          <a:xfrm>
            <a:off x="2806699" y="1000126"/>
            <a:ext cx="1877377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BEE0CF"/>
                </a:solidFill>
                <a:ea typeface="+mn-lt"/>
                <a:cs typeface="+mn-lt"/>
              </a:rPr>
              <a:t>Preliminary results </a:t>
            </a:r>
            <a:endParaRPr lang="en-US" b="1">
              <a:ea typeface="Calibri"/>
              <a:cs typeface="Calibri"/>
            </a:endParaRPr>
          </a:p>
        </p:txBody>
      </p:sp>
      <p:pic>
        <p:nvPicPr>
          <p:cNvPr id="15" name="Picture 14" descr="A white silhouette of a bird&#10;&#10;AI-generated content may be incorrect.">
            <a:extLst>
              <a:ext uri="{FF2B5EF4-FFF2-40B4-BE49-F238E27FC236}">
                <a16:creationId xmlns:a16="http://schemas.microsoft.com/office/drawing/2014/main" id="{B4C2E12E-4B62-5E04-7475-DABA795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792" y="-7650"/>
            <a:ext cx="1444775" cy="1609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4EDBC-9596-D095-2BDA-D23FB82B3A17}"/>
              </a:ext>
            </a:extLst>
          </p:cNvPr>
          <p:cNvSpPr txBox="1"/>
          <p:nvPr/>
        </p:nvSpPr>
        <p:spPr>
          <a:xfrm>
            <a:off x="2329165" y="3009900"/>
            <a:ext cx="189429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>
                <a:solidFill>
                  <a:srgbClr val="CBE0CD"/>
                </a:solidFill>
                <a:ea typeface="Calibri" panose="020F0502020204030204"/>
                <a:cs typeface="Calibri" panose="020F0502020204030204"/>
              </a:rPr>
              <a:t>Spectra taken by amateur astronomers through the American Association of Variable Star Observers </a:t>
            </a:r>
          </a:p>
        </p:txBody>
      </p:sp>
      <p:pic>
        <p:nvPicPr>
          <p:cNvPr id="2" name="Picture 1" descr="A graph of a graph showing a number of numbers and a line&#10;&#10;AI-generated content may be incorrect.">
            <a:extLst>
              <a:ext uri="{FF2B5EF4-FFF2-40B4-BE49-F238E27FC236}">
                <a16:creationId xmlns:a16="http://schemas.microsoft.com/office/drawing/2014/main" id="{F173F57C-D3E0-975F-025A-5ED56092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41" y="5358142"/>
            <a:ext cx="10231181" cy="5381625"/>
          </a:xfrm>
          <a:prstGeom prst="rect">
            <a:avLst/>
          </a:prstGeom>
        </p:spPr>
      </p:pic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410F79AE-75D8-C43F-1F88-FF3E6B0C9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324" y="5358142"/>
            <a:ext cx="10736069" cy="538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14676-636C-08CC-AAA5-9C103E9D8973}"/>
              </a:ext>
            </a:extLst>
          </p:cNvPr>
          <p:cNvSpPr txBox="1"/>
          <p:nvPr/>
        </p:nvSpPr>
        <p:spPr>
          <a:xfrm>
            <a:off x="-1" y="13032828"/>
            <a:ext cx="121935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aseline="0">
                <a:solidFill>
                  <a:srgbClr val="CBE0CD"/>
                </a:solidFill>
                <a:latin typeface="Calibri"/>
              </a:rPr>
              <a:t>https://www.aavso.org/about-avspec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8893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0C27D142-48EE-4E73-A949-3C165246B9A3}"/>
</file>

<file path=customXml/itemProps2.xml><?xml version="1.0" encoding="utf-8"?>
<ds:datastoreItem xmlns:ds="http://schemas.openxmlformats.org/officeDocument/2006/customXml" ds:itemID="{ADA0623B-D625-4302-BCBC-41239D0D290C}"/>
</file>

<file path=customXml/itemProps3.xml><?xml version="1.0" encoding="utf-8"?>
<ds:datastoreItem xmlns:ds="http://schemas.openxmlformats.org/officeDocument/2006/customXml" ds:itemID="{503AE84B-0653-407B-93D7-2F898B62DC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500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2</cp:revision>
  <dcterms:created xsi:type="dcterms:W3CDTF">2017-01-13T18:50:03Z</dcterms:created>
  <dcterms:modified xsi:type="dcterms:W3CDTF">2026-04-08T23:19:36Z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